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6" r:id="rId1"/>
  </p:sldMasterIdLst>
  <p:sldIdLst>
    <p:sldId id="258" r:id="rId2"/>
  </p:sldIdLst>
  <p:sldSz cx="6858000" cy="9906000" type="A4"/>
  <p:notesSz cx="6742113" cy="9875838"/>
  <p:defaultTextStyle>
    <a:defPPr>
      <a:defRPr lang="tr-T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Orta Stil 2 - Vurgu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8913" autoAdjust="0"/>
    <p:restoredTop sz="94660"/>
  </p:normalViewPr>
  <p:slideViewPr>
    <p:cSldViewPr snapToGrid="0">
      <p:cViewPr>
        <p:scale>
          <a:sx n="100" d="100"/>
          <a:sy n="100" d="100"/>
        </p:scale>
        <p:origin x="62" y="6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Başlık Slayd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-6350" y="-12231"/>
            <a:ext cx="6877353" cy="9930462"/>
            <a:chOff x="-8466" y="-8468"/>
            <a:chExt cx="9169804" cy="6874935"/>
          </a:xfrm>
        </p:grpSpPr>
        <p:cxnSp>
          <p:nvCxnSpPr>
            <p:cNvPr id="17" name="Straight Connector 16"/>
            <p:cNvCxnSpPr/>
            <p:nvPr/>
          </p:nvCxnSpPr>
          <p:spPr>
            <a:xfrm flipV="1">
              <a:off x="5130830" y="4175605"/>
              <a:ext cx="4022475" cy="2682396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/>
            <p:cNvCxnSpPr/>
            <p:nvPr/>
          </p:nvCxnSpPr>
          <p:spPr>
            <a:xfrm>
              <a:off x="7042707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9" name="Freeform 18"/>
            <p:cNvSpPr/>
            <p:nvPr/>
          </p:nvSpPr>
          <p:spPr>
            <a:xfrm>
              <a:off x="6891896" y="1"/>
              <a:ext cx="2269442" cy="6866466"/>
            </a:xfrm>
            <a:custGeom>
              <a:avLst/>
              <a:gdLst/>
              <a:ahLst/>
              <a:cxnLst/>
              <a:rect l="l" t="t" r="r" b="b"/>
              <a:pathLst>
                <a:path w="2269442" h="6866466">
                  <a:moveTo>
                    <a:pt x="2023534" y="0"/>
                  </a:moveTo>
                  <a:lnTo>
                    <a:pt x="0" y="6858000"/>
                  </a:lnTo>
                  <a:lnTo>
                    <a:pt x="2269067" y="6866466"/>
                  </a:lnTo>
                  <a:cubicBezTo>
                    <a:pt x="2271889" y="4580466"/>
                    <a:pt x="2257778" y="2294466"/>
                    <a:pt x="2260600" y="8466"/>
                  </a:cubicBezTo>
                  <a:lnTo>
                    <a:pt x="2023534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Freeform 19"/>
            <p:cNvSpPr/>
            <p:nvPr/>
          </p:nvSpPr>
          <p:spPr>
            <a:xfrm>
              <a:off x="7205158" y="-8467"/>
              <a:ext cx="1948147" cy="6866467"/>
            </a:xfrm>
            <a:custGeom>
              <a:avLst/>
              <a:gdLst/>
              <a:ahLst/>
              <a:cxnLst/>
              <a:rect l="l" t="t" r="r" b="b"/>
              <a:pathLst>
                <a:path w="1948147" h="6866467">
                  <a:moveTo>
                    <a:pt x="0" y="0"/>
                  </a:moveTo>
                  <a:lnTo>
                    <a:pt x="1202267" y="6866467"/>
                  </a:lnTo>
                  <a:lnTo>
                    <a:pt x="1947333" y="6866467"/>
                  </a:lnTo>
                  <a:cubicBezTo>
                    <a:pt x="1944511" y="4577645"/>
                    <a:pt x="1950155" y="2288822"/>
                    <a:pt x="1947333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Freeform 20"/>
            <p:cNvSpPr/>
            <p:nvPr/>
          </p:nvSpPr>
          <p:spPr>
            <a:xfrm>
              <a:off x="6637896" y="3920066"/>
              <a:ext cx="2513565" cy="2937933"/>
            </a:xfrm>
            <a:custGeom>
              <a:avLst/>
              <a:gdLst/>
              <a:ahLst/>
              <a:cxnLst/>
              <a:rect l="l" t="t" r="r" b="b"/>
              <a:pathLst>
                <a:path w="3259667" h="3810000">
                  <a:moveTo>
                    <a:pt x="0" y="3810000"/>
                  </a:moveTo>
                  <a:lnTo>
                    <a:pt x="3251200" y="0"/>
                  </a:lnTo>
                  <a:cubicBezTo>
                    <a:pt x="3254022" y="1270000"/>
                    <a:pt x="3256845" y="2540000"/>
                    <a:pt x="3259667" y="3810000"/>
                  </a:cubicBezTo>
                  <a:lnTo>
                    <a:pt x="0" y="3810000"/>
                  </a:lnTo>
                  <a:close/>
                </a:path>
              </a:pathLst>
            </a:cu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Freeform 21"/>
            <p:cNvSpPr/>
            <p:nvPr/>
          </p:nvSpPr>
          <p:spPr>
            <a:xfrm>
              <a:off x="7010429" y="-8467"/>
              <a:ext cx="2142876" cy="6866467"/>
            </a:xfrm>
            <a:custGeom>
              <a:avLst/>
              <a:gdLst/>
              <a:ahLst/>
              <a:cxnLst/>
              <a:rect l="l" t="t" r="r" b="b"/>
              <a:pathLst>
                <a:path w="2853267" h="6866467">
                  <a:moveTo>
                    <a:pt x="0" y="0"/>
                  </a:moveTo>
                  <a:lnTo>
                    <a:pt x="2472267" y="6866467"/>
                  </a:lnTo>
                  <a:lnTo>
                    <a:pt x="2853267" y="6858000"/>
                  </a:lnTo>
                  <a:lnTo>
                    <a:pt x="2853267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Freeform 22"/>
            <p:cNvSpPr/>
            <p:nvPr/>
          </p:nvSpPr>
          <p:spPr>
            <a:xfrm>
              <a:off x="8295776" y="-8467"/>
              <a:ext cx="857530" cy="6866467"/>
            </a:xfrm>
            <a:custGeom>
              <a:avLst/>
              <a:gdLst/>
              <a:ahLst/>
              <a:cxnLst/>
              <a:rect l="l" t="t" r="r" b="b"/>
              <a:pathLst>
                <a:path w="1286933" h="6866467">
                  <a:moveTo>
                    <a:pt x="1016000" y="0"/>
                  </a:moveTo>
                  <a:lnTo>
                    <a:pt x="0" y="6866467"/>
                  </a:lnTo>
                  <a:lnTo>
                    <a:pt x="1286933" y="6866467"/>
                  </a:lnTo>
                  <a:cubicBezTo>
                    <a:pt x="1284111" y="4577645"/>
                    <a:pt x="1281288" y="2288822"/>
                    <a:pt x="1278466" y="0"/>
                  </a:cubicBezTo>
                  <a:lnTo>
                    <a:pt x="1016000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Freeform 23"/>
            <p:cNvSpPr/>
            <p:nvPr/>
          </p:nvSpPr>
          <p:spPr>
            <a:xfrm>
              <a:off x="8077231" y="-8468"/>
              <a:ext cx="1066770" cy="6866467"/>
            </a:xfrm>
            <a:custGeom>
              <a:avLst/>
              <a:gdLst/>
              <a:ahLst/>
              <a:cxnLst/>
              <a:rect l="l" t="t" r="r" b="b"/>
              <a:pathLst>
                <a:path w="1270244" h="6866467">
                  <a:moveTo>
                    <a:pt x="0" y="0"/>
                  </a:moveTo>
                  <a:lnTo>
                    <a:pt x="1117600" y="6866467"/>
                  </a:lnTo>
                  <a:lnTo>
                    <a:pt x="1270000" y="6866467"/>
                  </a:lnTo>
                  <a:cubicBezTo>
                    <a:pt x="1272822" y="4574822"/>
                    <a:pt x="1250245" y="2291645"/>
                    <a:pt x="1253067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Freeform 24"/>
            <p:cNvSpPr/>
            <p:nvPr/>
          </p:nvSpPr>
          <p:spPr>
            <a:xfrm>
              <a:off x="8060297" y="4893733"/>
              <a:ext cx="1094086" cy="1964267"/>
            </a:xfrm>
            <a:custGeom>
              <a:avLst/>
              <a:gdLst/>
              <a:ahLst/>
              <a:cxnLst/>
              <a:rect l="l" t="t" r="r" b="b"/>
              <a:pathLst>
                <a:path w="1820333" h="3268133">
                  <a:moveTo>
                    <a:pt x="0" y="3268133"/>
                  </a:moveTo>
                  <a:lnTo>
                    <a:pt x="1811866" y="0"/>
                  </a:lnTo>
                  <a:cubicBezTo>
                    <a:pt x="1814688" y="1086555"/>
                    <a:pt x="1817511" y="2173111"/>
                    <a:pt x="1820333" y="3259666"/>
                  </a:cubicBezTo>
                  <a:lnTo>
                    <a:pt x="0" y="3268133"/>
                  </a:lnTo>
                  <a:close/>
                </a:path>
              </a:pathLst>
            </a:cu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Freeform 27"/>
            <p:cNvSpPr/>
            <p:nvPr/>
          </p:nvSpPr>
          <p:spPr>
            <a:xfrm>
              <a:off x="-8466" y="-8468"/>
              <a:ext cx="863600" cy="5698067"/>
            </a:xfrm>
            <a:custGeom>
              <a:avLst/>
              <a:gdLst/>
              <a:ahLst/>
              <a:cxnLst/>
              <a:rect l="l" t="t" r="r" b="b"/>
              <a:pathLst>
                <a:path w="863600" h="5698067">
                  <a:moveTo>
                    <a:pt x="0" y="8467"/>
                  </a:moveTo>
                  <a:lnTo>
                    <a:pt x="863600" y="0"/>
                  </a:lnTo>
                  <a:lnTo>
                    <a:pt x="863600" y="16934"/>
                  </a:lnTo>
                  <a:lnTo>
                    <a:pt x="0" y="5698067"/>
                  </a:lnTo>
                  <a:lnTo>
                    <a:pt x="0" y="8467"/>
                  </a:lnTo>
                  <a:close/>
                </a:path>
              </a:pathLst>
            </a:cu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47947" y="3473216"/>
            <a:ext cx="4370039" cy="2377992"/>
          </a:xfrm>
        </p:spPr>
        <p:txBody>
          <a:bodyPr anchor="b">
            <a:noAutofit/>
          </a:bodyPr>
          <a:lstStyle>
            <a:lvl1pPr algn="r">
              <a:defRPr sz="4050">
                <a:solidFill>
                  <a:schemeClr val="accent1"/>
                </a:solidFill>
              </a:defRPr>
            </a:lvl1pPr>
          </a:lstStyle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47947" y="5851205"/>
            <a:ext cx="4370039" cy="1584410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tr-TR" smtClean="0"/>
              <a:t>Asıl alt başlık stilini düzenlemek için tıklatın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A21CA7-699B-49F0-AE14-093510FD4EE1}" type="datetimeFigureOut">
              <a:rPr lang="tr-TR" smtClean="0"/>
              <a:t>21.12.2024</a:t>
            </a:fld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50570C-7F37-436E-94B4-24AD07996AC8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70291260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aşlık ve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A21CA7-699B-49F0-AE14-093510FD4EE1}" type="datetimeFigureOut">
              <a:rPr lang="tr-TR" smtClean="0"/>
              <a:t>21.12.2024</a:t>
            </a:fld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50570C-7F37-436E-94B4-24AD07996AC8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23875228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Bölüm Üstbilgis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199" y="3901254"/>
            <a:ext cx="4760786" cy="2638395"/>
          </a:xfrm>
        </p:spPr>
        <p:txBody>
          <a:bodyPr anchor="b"/>
          <a:lstStyle>
            <a:lvl1pPr algn="l">
              <a:defRPr sz="3000" b="0" cap="none"/>
            </a:lvl1pPr>
          </a:lstStyle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199" y="6539647"/>
            <a:ext cx="4760786" cy="1242800"/>
          </a:xfrm>
        </p:spPr>
        <p:txBody>
          <a:bodyPr anchor="t"/>
          <a:lstStyle>
            <a:lvl1pPr marL="0" indent="0" algn="l">
              <a:buNone/>
              <a:defRPr sz="15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A21CA7-699B-49F0-AE14-093510FD4EE1}" type="datetimeFigureOut">
              <a:rPr lang="tr-TR" smtClean="0"/>
              <a:t>21.12.2024</a:t>
            </a:fld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50570C-7F37-436E-94B4-24AD07996AC8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47184828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İki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880533"/>
            <a:ext cx="4760786" cy="1907822"/>
          </a:xfrm>
        </p:spPr>
        <p:txBody>
          <a:bodyPr/>
          <a:lstStyle/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3120851"/>
            <a:ext cx="2316082" cy="5605560"/>
          </a:xfrm>
        </p:spPr>
        <p:txBody>
          <a:bodyPr>
            <a:normAutofit/>
          </a:bodyPr>
          <a:lstStyle>
            <a:lvl1pPr>
              <a:defRPr sz="1350"/>
            </a:lvl1pPr>
            <a:lvl2pPr>
              <a:defRPr sz="1200"/>
            </a:lvl2pPr>
            <a:lvl3pPr>
              <a:defRPr sz="1050"/>
            </a:lvl3pPr>
            <a:lvl4pPr>
              <a:defRPr sz="900"/>
            </a:lvl4pPr>
            <a:lvl5pPr>
              <a:defRPr sz="900"/>
            </a:lvl5pPr>
            <a:lvl6pPr>
              <a:defRPr sz="900"/>
            </a:lvl6pPr>
            <a:lvl7pPr>
              <a:defRPr sz="900"/>
            </a:lvl7pPr>
            <a:lvl8pPr>
              <a:defRPr sz="900"/>
            </a:lvl8pPr>
            <a:lvl9pPr>
              <a:defRPr sz="9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901903" y="3120853"/>
            <a:ext cx="2316083" cy="5605561"/>
          </a:xfrm>
        </p:spPr>
        <p:txBody>
          <a:bodyPr>
            <a:normAutofit/>
          </a:bodyPr>
          <a:lstStyle>
            <a:lvl1pPr>
              <a:defRPr sz="1350"/>
            </a:lvl1pPr>
            <a:lvl2pPr>
              <a:defRPr sz="1200"/>
            </a:lvl2pPr>
            <a:lvl3pPr>
              <a:defRPr sz="1050"/>
            </a:lvl3pPr>
            <a:lvl4pPr>
              <a:defRPr sz="900"/>
            </a:lvl4pPr>
            <a:lvl5pPr>
              <a:defRPr sz="900"/>
            </a:lvl5pPr>
            <a:lvl6pPr>
              <a:defRPr sz="900"/>
            </a:lvl6pPr>
            <a:lvl7pPr>
              <a:defRPr sz="900"/>
            </a:lvl7pPr>
            <a:lvl8pPr>
              <a:defRPr sz="900"/>
            </a:lvl8pPr>
            <a:lvl9pPr>
              <a:defRPr sz="9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A21CA7-699B-49F0-AE14-093510FD4EE1}" type="datetimeFigureOut">
              <a:rPr lang="tr-TR" smtClean="0"/>
              <a:t>21.12.2024</a:t>
            </a:fld>
            <a:endParaRPr lang="tr-T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50570C-7F37-436E-94B4-24AD07996AC8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32911666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Karşılaştırm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880533"/>
            <a:ext cx="4760785" cy="1907822"/>
          </a:xfrm>
        </p:spPr>
        <p:txBody>
          <a:bodyPr/>
          <a:lstStyle>
            <a:lvl1pPr>
              <a:defRPr/>
            </a:lvl1pPr>
          </a:lstStyle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199" y="3121420"/>
            <a:ext cx="2318004" cy="832378"/>
          </a:xfrm>
        </p:spPr>
        <p:txBody>
          <a:bodyPr anchor="b">
            <a:noAutofit/>
          </a:bodyPr>
          <a:lstStyle>
            <a:lvl1pPr marL="0" indent="0">
              <a:buNone/>
              <a:defRPr sz="1800" b="0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199" y="3953801"/>
            <a:ext cx="2318004" cy="4772613"/>
          </a:xfrm>
        </p:spPr>
        <p:txBody>
          <a:bodyPr>
            <a:normAutofit/>
          </a:bodyPr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2899980" y="3121420"/>
            <a:ext cx="2318004" cy="832378"/>
          </a:xfrm>
        </p:spPr>
        <p:txBody>
          <a:bodyPr anchor="b">
            <a:noAutofit/>
          </a:bodyPr>
          <a:lstStyle>
            <a:lvl1pPr marL="0" indent="0">
              <a:buNone/>
              <a:defRPr sz="1800" b="0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2899980" y="3953801"/>
            <a:ext cx="2318004" cy="4772613"/>
          </a:xfrm>
        </p:spPr>
        <p:txBody>
          <a:bodyPr>
            <a:normAutofit/>
          </a:bodyPr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A21CA7-699B-49F0-AE14-093510FD4EE1}" type="datetimeFigureOut">
              <a:rPr lang="tr-TR" smtClean="0"/>
              <a:t>21.12.2024</a:t>
            </a:fld>
            <a:endParaRPr lang="tr-T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50570C-7F37-436E-94B4-24AD07996AC8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8307758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Yalnızca Başlı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199" y="880533"/>
            <a:ext cx="4760786" cy="1907822"/>
          </a:xfrm>
        </p:spPr>
        <p:txBody>
          <a:bodyPr/>
          <a:lstStyle/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A21CA7-699B-49F0-AE14-093510FD4EE1}" type="datetimeFigureOut">
              <a:rPr lang="tr-TR" smtClean="0"/>
              <a:t>21.12.2024</a:t>
            </a:fld>
            <a:endParaRPr lang="tr-T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50570C-7F37-436E-94B4-24AD07996AC8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90486213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o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A21CA7-699B-49F0-AE14-093510FD4EE1}" type="datetimeFigureOut">
              <a:rPr lang="tr-TR" smtClean="0"/>
              <a:t>21.12.2024</a:t>
            </a:fld>
            <a:endParaRPr lang="tr-T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50570C-7F37-436E-94B4-24AD07996AC8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37113215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Başlıklı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199" y="2164650"/>
            <a:ext cx="2092637" cy="1846673"/>
          </a:xfrm>
        </p:spPr>
        <p:txBody>
          <a:bodyPr anchor="b">
            <a:normAutofit/>
          </a:bodyPr>
          <a:lstStyle>
            <a:lvl1pPr>
              <a:defRPr sz="1500"/>
            </a:lvl1pPr>
          </a:lstStyle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678456" y="743781"/>
            <a:ext cx="2539528" cy="7982631"/>
          </a:xfrm>
        </p:spPr>
        <p:txBody>
          <a:bodyPr>
            <a:normAutofit/>
          </a:bodyPr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199" y="4011323"/>
            <a:ext cx="2092637" cy="3733093"/>
          </a:xfrm>
        </p:spPr>
        <p:txBody>
          <a:bodyPr>
            <a:normAutofit/>
          </a:bodyPr>
          <a:lstStyle>
            <a:lvl1pPr marL="0" indent="0">
              <a:buNone/>
              <a:defRPr sz="1050"/>
            </a:lvl1pPr>
            <a:lvl2pPr marL="257175" indent="0">
              <a:buNone/>
              <a:defRPr sz="788"/>
            </a:lvl2pPr>
            <a:lvl3pPr marL="514350" indent="0">
              <a:buNone/>
              <a:defRPr sz="675"/>
            </a:lvl3pPr>
            <a:lvl4pPr marL="771525" indent="0">
              <a:buNone/>
              <a:defRPr sz="563"/>
            </a:lvl4pPr>
            <a:lvl5pPr marL="1028700" indent="0">
              <a:buNone/>
              <a:defRPr sz="563"/>
            </a:lvl5pPr>
            <a:lvl6pPr marL="1285875" indent="0">
              <a:buNone/>
              <a:defRPr sz="563"/>
            </a:lvl6pPr>
            <a:lvl7pPr marL="1543050" indent="0">
              <a:buNone/>
              <a:defRPr sz="563"/>
            </a:lvl7pPr>
            <a:lvl8pPr marL="1800225" indent="0">
              <a:buNone/>
              <a:defRPr sz="563"/>
            </a:lvl8pPr>
            <a:lvl9pPr marL="2057400" indent="0">
              <a:buNone/>
              <a:defRPr sz="563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A21CA7-699B-49F0-AE14-093510FD4EE1}" type="datetimeFigureOut">
              <a:rPr lang="tr-TR" smtClean="0"/>
              <a:t>21.12.2024</a:t>
            </a:fld>
            <a:endParaRPr lang="tr-T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50570C-7F37-436E-94B4-24AD07996AC8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83079594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aşlıklı Resi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199" y="6934200"/>
            <a:ext cx="4760786" cy="818622"/>
          </a:xfrm>
        </p:spPr>
        <p:txBody>
          <a:bodyPr anchor="b">
            <a:normAutofit/>
          </a:bodyPr>
          <a:lstStyle>
            <a:lvl1pPr algn="l">
              <a:defRPr sz="1800" b="0"/>
            </a:lvl1pPr>
          </a:lstStyle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57199" y="880533"/>
            <a:ext cx="4760786" cy="5554926"/>
          </a:xfrm>
        </p:spPr>
        <p:txBody>
          <a:bodyPr anchor="t">
            <a:normAutofit/>
          </a:bodyPr>
          <a:lstStyle>
            <a:lvl1pPr marL="0" indent="0" algn="ctr">
              <a:buNone/>
              <a:defRPr sz="1200"/>
            </a:lvl1pPr>
            <a:lvl2pPr marL="342900" indent="0">
              <a:buNone/>
              <a:defRPr sz="1200"/>
            </a:lvl2pPr>
            <a:lvl3pPr marL="685800" indent="0">
              <a:buNone/>
              <a:defRPr sz="1200"/>
            </a:lvl3pPr>
            <a:lvl4pPr marL="1028700" indent="0">
              <a:buNone/>
              <a:defRPr sz="1200"/>
            </a:lvl4pPr>
            <a:lvl5pPr marL="1371600" indent="0">
              <a:buNone/>
              <a:defRPr sz="1200"/>
            </a:lvl5pPr>
            <a:lvl6pPr marL="1714500" indent="0">
              <a:buNone/>
              <a:defRPr sz="1200"/>
            </a:lvl6pPr>
            <a:lvl7pPr marL="2057400" indent="0">
              <a:buNone/>
              <a:defRPr sz="1200"/>
            </a:lvl7pPr>
            <a:lvl8pPr marL="2400300" indent="0">
              <a:buNone/>
              <a:defRPr sz="1200"/>
            </a:lvl8pPr>
            <a:lvl9pPr marL="2743200" indent="0">
              <a:buNone/>
              <a:defRPr sz="1200"/>
            </a:lvl9pPr>
          </a:lstStyle>
          <a:p>
            <a:r>
              <a:rPr lang="tr-TR" smtClean="0"/>
              <a:t>Resim eklemek için simgeyi tıklatın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199" y="7752822"/>
            <a:ext cx="4760786" cy="973590"/>
          </a:xfrm>
        </p:spPr>
        <p:txBody>
          <a:bodyPr>
            <a:normAutofit/>
          </a:bodyPr>
          <a:lstStyle>
            <a:lvl1pPr marL="0" indent="0">
              <a:buNone/>
              <a:defRPr sz="90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A21CA7-699B-49F0-AE14-093510FD4EE1}" type="datetimeFigureOut">
              <a:rPr lang="tr-TR" smtClean="0"/>
              <a:t>21.12.2024</a:t>
            </a:fld>
            <a:endParaRPr lang="tr-T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50570C-7F37-436E-94B4-24AD07996AC8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8347799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aşlık ve Resim Yazıs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880533"/>
            <a:ext cx="4760786" cy="4916311"/>
          </a:xfrm>
        </p:spPr>
        <p:txBody>
          <a:bodyPr anchor="ctr">
            <a:normAutofit/>
          </a:bodyPr>
          <a:lstStyle>
            <a:lvl1pPr algn="l">
              <a:defRPr sz="3300" b="0" cap="none"/>
            </a:lvl1pPr>
          </a:lstStyle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6457245"/>
            <a:ext cx="4760786" cy="2269167"/>
          </a:xfrm>
        </p:spPr>
        <p:txBody>
          <a:bodyPr anchor="ctr">
            <a:normAutofit/>
          </a:bodyPr>
          <a:lstStyle>
            <a:lvl1pPr marL="0" indent="0" algn="l">
              <a:buNone/>
              <a:defRPr sz="135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A21CA7-699B-49F0-AE14-093510FD4EE1}" type="datetimeFigureOut">
              <a:rPr lang="tr-TR" smtClean="0"/>
              <a:t>21.12.2024</a:t>
            </a:fld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50570C-7F37-436E-94B4-24AD07996AC8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70831293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Resim Yazılı Alınt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1164" y="880533"/>
            <a:ext cx="4554137" cy="4365978"/>
          </a:xfrm>
        </p:spPr>
        <p:txBody>
          <a:bodyPr anchor="ctr">
            <a:normAutofit/>
          </a:bodyPr>
          <a:lstStyle>
            <a:lvl1pPr algn="l">
              <a:defRPr sz="3300" b="0" cap="none"/>
            </a:lvl1pPr>
          </a:lstStyle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825806" y="5246511"/>
            <a:ext cx="4064853" cy="550333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2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342900" indent="0">
              <a:buFontTx/>
              <a:buNone/>
              <a:defRPr/>
            </a:lvl2pPr>
            <a:lvl3pPr marL="685800" indent="0">
              <a:buFontTx/>
              <a:buNone/>
              <a:defRPr/>
            </a:lvl3pPr>
            <a:lvl4pPr marL="1028700" indent="0">
              <a:buFontTx/>
              <a:buNone/>
              <a:defRPr/>
            </a:lvl4pPr>
            <a:lvl5pPr marL="1371600" indent="0">
              <a:buFontTx/>
              <a:buNone/>
              <a:defRPr/>
            </a:lvl5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199" y="6457245"/>
            <a:ext cx="4760786" cy="2269167"/>
          </a:xfrm>
        </p:spPr>
        <p:txBody>
          <a:bodyPr anchor="ctr">
            <a:normAutofit/>
          </a:bodyPr>
          <a:lstStyle>
            <a:lvl1pPr marL="0" indent="0" algn="l">
              <a:buNone/>
              <a:defRPr sz="135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A21CA7-699B-49F0-AE14-093510FD4EE1}" type="datetimeFigureOut">
              <a:rPr lang="tr-TR" smtClean="0"/>
              <a:t>21.12.2024</a:t>
            </a:fld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50570C-7F37-436E-94B4-24AD07996AC8}" type="slidenum">
              <a:rPr lang="tr-TR" smtClean="0"/>
              <a:t>‹#›</a:t>
            </a:fld>
            <a:endParaRPr lang="tr-TR"/>
          </a:p>
        </p:txBody>
      </p:sp>
      <p:sp>
        <p:nvSpPr>
          <p:cNvPr id="24" name="TextBox 23"/>
          <p:cNvSpPr txBox="1"/>
          <p:nvPr/>
        </p:nvSpPr>
        <p:spPr>
          <a:xfrm>
            <a:off x="362034" y="1141657"/>
            <a:ext cx="342989" cy="844676"/>
          </a:xfrm>
          <a:prstGeom prst="rect">
            <a:avLst/>
          </a:prstGeom>
        </p:spPr>
        <p:txBody>
          <a:bodyPr vert="horz" lIns="68580" tIns="34290" rIns="68580" bIns="34290" rtlCol="0" anchor="ctr">
            <a:noAutofit/>
          </a:bodyPr>
          <a:lstStyle/>
          <a:p>
            <a:pPr lvl="0"/>
            <a:r>
              <a:rPr lang="en-US" sz="6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5060775" y="4169470"/>
            <a:ext cx="342989" cy="844676"/>
          </a:xfrm>
          <a:prstGeom prst="rect">
            <a:avLst/>
          </a:prstGeom>
        </p:spPr>
        <p:txBody>
          <a:bodyPr vert="horz" lIns="68580" tIns="34290" rIns="68580" bIns="34290" rtlCol="0" anchor="ctr">
            <a:noAutofit/>
          </a:bodyPr>
          <a:lstStyle/>
          <a:p>
            <a:pPr lvl="0"/>
            <a:r>
              <a:rPr lang="en-US" sz="6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76865967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İsim Kart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199" y="2790649"/>
            <a:ext cx="4760786" cy="3748998"/>
          </a:xfrm>
        </p:spPr>
        <p:txBody>
          <a:bodyPr anchor="b">
            <a:normAutofit/>
          </a:bodyPr>
          <a:lstStyle>
            <a:lvl1pPr algn="l">
              <a:defRPr sz="3300" b="0" cap="none"/>
            </a:lvl1pPr>
          </a:lstStyle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199" y="6539647"/>
            <a:ext cx="4760786" cy="2186765"/>
          </a:xfrm>
        </p:spPr>
        <p:txBody>
          <a:bodyPr anchor="t">
            <a:normAutofit/>
          </a:bodyPr>
          <a:lstStyle>
            <a:lvl1pPr marL="0" indent="0" algn="l">
              <a:buNone/>
              <a:defRPr sz="135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A21CA7-699B-49F0-AE14-093510FD4EE1}" type="datetimeFigureOut">
              <a:rPr lang="tr-TR" smtClean="0"/>
              <a:t>21.12.2024</a:t>
            </a:fld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50570C-7F37-436E-94B4-24AD07996AC8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18939133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Alıntı İsim Kart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1164" y="880533"/>
            <a:ext cx="4554137" cy="4365978"/>
          </a:xfrm>
        </p:spPr>
        <p:txBody>
          <a:bodyPr anchor="ctr">
            <a:normAutofit/>
          </a:bodyPr>
          <a:lstStyle>
            <a:lvl1pPr algn="l">
              <a:defRPr sz="3300" b="0" cap="none"/>
            </a:lvl1pPr>
          </a:lstStyle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457198" y="5796844"/>
            <a:ext cx="4760787" cy="742803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342900" indent="0">
              <a:buFontTx/>
              <a:buNone/>
              <a:defRPr/>
            </a:lvl2pPr>
            <a:lvl3pPr marL="685800" indent="0">
              <a:buFontTx/>
              <a:buNone/>
              <a:defRPr/>
            </a:lvl3pPr>
            <a:lvl4pPr marL="1028700" indent="0">
              <a:buFontTx/>
              <a:buNone/>
              <a:defRPr/>
            </a:lvl4pPr>
            <a:lvl5pPr marL="1371600" indent="0">
              <a:buFontTx/>
              <a:buNone/>
              <a:defRPr/>
            </a:lvl5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199" y="6539647"/>
            <a:ext cx="4760786" cy="2186765"/>
          </a:xfrm>
        </p:spPr>
        <p:txBody>
          <a:bodyPr anchor="t">
            <a:normAutofit/>
          </a:bodyPr>
          <a:lstStyle>
            <a:lvl1pPr marL="0" indent="0" algn="l">
              <a:buNone/>
              <a:defRPr sz="135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A21CA7-699B-49F0-AE14-093510FD4EE1}" type="datetimeFigureOut">
              <a:rPr lang="tr-TR" smtClean="0"/>
              <a:t>21.12.2024</a:t>
            </a:fld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50570C-7F37-436E-94B4-24AD07996AC8}" type="slidenum">
              <a:rPr lang="tr-TR" smtClean="0"/>
              <a:t>‹#›</a:t>
            </a:fld>
            <a:endParaRPr lang="tr-TR"/>
          </a:p>
        </p:txBody>
      </p:sp>
      <p:sp>
        <p:nvSpPr>
          <p:cNvPr id="24" name="TextBox 23"/>
          <p:cNvSpPr txBox="1"/>
          <p:nvPr/>
        </p:nvSpPr>
        <p:spPr>
          <a:xfrm>
            <a:off x="362034" y="1141657"/>
            <a:ext cx="342989" cy="844676"/>
          </a:xfrm>
          <a:prstGeom prst="rect">
            <a:avLst/>
          </a:prstGeom>
        </p:spPr>
        <p:txBody>
          <a:bodyPr vert="horz" lIns="68580" tIns="34290" rIns="68580" bIns="34290" rtlCol="0" anchor="ctr">
            <a:noAutofit/>
          </a:bodyPr>
          <a:lstStyle/>
          <a:p>
            <a:pPr lvl="0"/>
            <a:r>
              <a:rPr lang="en-US" sz="6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5060775" y="4169470"/>
            <a:ext cx="342989" cy="844676"/>
          </a:xfrm>
          <a:prstGeom prst="rect">
            <a:avLst/>
          </a:prstGeom>
        </p:spPr>
        <p:txBody>
          <a:bodyPr vert="horz" lIns="68580" tIns="34290" rIns="68580" bIns="34290" rtlCol="0" anchor="ctr">
            <a:noAutofit/>
          </a:bodyPr>
          <a:lstStyle/>
          <a:p>
            <a:pPr lvl="0"/>
            <a:r>
              <a:rPr lang="en-US" sz="6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1711860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oğru veya Yanlı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1886" y="880533"/>
            <a:ext cx="4756099" cy="4365978"/>
          </a:xfrm>
        </p:spPr>
        <p:txBody>
          <a:bodyPr anchor="ctr">
            <a:normAutofit/>
          </a:bodyPr>
          <a:lstStyle>
            <a:lvl1pPr algn="l">
              <a:defRPr sz="3300" b="0" cap="none"/>
            </a:lvl1pPr>
          </a:lstStyle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457198" y="5796844"/>
            <a:ext cx="4760787" cy="742803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1800">
                <a:solidFill>
                  <a:schemeClr val="accent1"/>
                </a:solidFill>
              </a:defRPr>
            </a:lvl1pPr>
            <a:lvl2pPr marL="342900" indent="0">
              <a:buFontTx/>
              <a:buNone/>
              <a:defRPr/>
            </a:lvl2pPr>
            <a:lvl3pPr marL="685800" indent="0">
              <a:buFontTx/>
              <a:buNone/>
              <a:defRPr/>
            </a:lvl3pPr>
            <a:lvl4pPr marL="1028700" indent="0">
              <a:buFontTx/>
              <a:buNone/>
              <a:defRPr/>
            </a:lvl4pPr>
            <a:lvl5pPr marL="1371600" indent="0">
              <a:buFontTx/>
              <a:buNone/>
              <a:defRPr/>
            </a:lvl5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199" y="6539647"/>
            <a:ext cx="4760786" cy="2186765"/>
          </a:xfrm>
        </p:spPr>
        <p:txBody>
          <a:bodyPr anchor="t">
            <a:normAutofit/>
          </a:bodyPr>
          <a:lstStyle>
            <a:lvl1pPr marL="0" indent="0" algn="l">
              <a:buNone/>
              <a:defRPr sz="135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A21CA7-699B-49F0-AE14-093510FD4EE1}" type="datetimeFigureOut">
              <a:rPr lang="tr-TR" smtClean="0"/>
              <a:t>21.12.2024</a:t>
            </a:fld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50570C-7F37-436E-94B4-24AD07996AC8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75520423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Başlık, Dikey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A21CA7-699B-49F0-AE14-093510FD4EE1}" type="datetimeFigureOut">
              <a:rPr lang="tr-TR" smtClean="0"/>
              <a:t>21.12.2024</a:t>
            </a:fld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50570C-7F37-436E-94B4-24AD07996AC8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44217639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Dikey Başlık ve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482984" y="880534"/>
            <a:ext cx="734109" cy="7585429"/>
          </a:xfrm>
        </p:spPr>
        <p:txBody>
          <a:bodyPr vert="eaVert" anchor="ctr"/>
          <a:lstStyle/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199" y="880534"/>
            <a:ext cx="3896270" cy="7585429"/>
          </a:xfrm>
        </p:spPr>
        <p:txBody>
          <a:bodyPr vert="eaVert"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A21CA7-699B-49F0-AE14-093510FD4EE1}" type="datetimeFigureOut">
              <a:rPr lang="tr-TR" smtClean="0"/>
              <a:t>21.12.2024</a:t>
            </a:fld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50570C-7F37-436E-94B4-24AD07996AC8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000348271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9680309-9706-4175-8A66-711A58FCAFCF}" type="datetime1">
              <a:rPr lang="en-US" smtClean="0"/>
              <a:t>12/21/2024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811" b="0" i="0">
                <a:solidFill>
                  <a:schemeClr val="tx1"/>
                </a:solidFill>
                <a:latin typeface="Carlito"/>
                <a:cs typeface="Carlito"/>
              </a:defRPr>
            </a:lvl1pPr>
          </a:lstStyle>
          <a:p>
            <a:pPr marL="28096">
              <a:lnSpc>
                <a:spcPts val="848"/>
              </a:lnSpc>
            </a:pPr>
            <a:fld id="{81D60167-4931-47E6-BA6A-407CBD079E47}" type="slidenum">
              <a:rPr lang="tr-TR" smtClean="0"/>
              <a:pPr marL="28096">
                <a:lnSpc>
                  <a:spcPts val="848"/>
                </a:lnSpc>
              </a:pPr>
              <a:t>‹#›</a:t>
            </a:fld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135422356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" name="Group 16"/>
          <p:cNvGrpSpPr/>
          <p:nvPr/>
        </p:nvGrpSpPr>
        <p:grpSpPr>
          <a:xfrm>
            <a:off x="-6350" y="-12231"/>
            <a:ext cx="6877354" cy="9930462"/>
            <a:chOff x="-8467" y="-8468"/>
            <a:chExt cx="9169805" cy="6874935"/>
          </a:xfrm>
        </p:grpSpPr>
        <p:sp>
          <p:nvSpPr>
            <p:cNvPr id="7" name="Freeform 6"/>
            <p:cNvSpPr/>
            <p:nvPr/>
          </p:nvSpPr>
          <p:spPr>
            <a:xfrm>
              <a:off x="-8467" y="4013200"/>
              <a:ext cx="457200" cy="2853267"/>
            </a:xfrm>
            <a:custGeom>
              <a:avLst/>
              <a:gdLst/>
              <a:ahLst/>
              <a:cxnLst/>
              <a:rect l="l" t="t" r="r" b="b"/>
              <a:pathLst>
                <a:path w="457200" h="2853267">
                  <a:moveTo>
                    <a:pt x="0" y="0"/>
                  </a:moveTo>
                  <a:lnTo>
                    <a:pt x="457200" y="2853267"/>
                  </a:lnTo>
                  <a:lnTo>
                    <a:pt x="0" y="2844800"/>
                  </a:lnTo>
                  <a:cubicBezTo>
                    <a:pt x="2822" y="1905000"/>
                    <a:pt x="5645" y="965200"/>
                    <a:pt x="0" y="0"/>
                  </a:cubicBezTo>
                  <a:close/>
                </a:path>
              </a:pathLst>
            </a:cu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cxnSp>
          <p:nvCxnSpPr>
            <p:cNvPr id="8" name="Straight Connector 7"/>
            <p:cNvCxnSpPr/>
            <p:nvPr/>
          </p:nvCxnSpPr>
          <p:spPr>
            <a:xfrm flipV="1">
              <a:off x="5130830" y="4175605"/>
              <a:ext cx="4022475" cy="2682396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/>
            <p:cNvCxnSpPr/>
            <p:nvPr/>
          </p:nvCxnSpPr>
          <p:spPr>
            <a:xfrm>
              <a:off x="7042707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0" name="Freeform 9"/>
            <p:cNvSpPr/>
            <p:nvPr/>
          </p:nvSpPr>
          <p:spPr>
            <a:xfrm>
              <a:off x="6891896" y="1"/>
              <a:ext cx="2269442" cy="6866466"/>
            </a:xfrm>
            <a:custGeom>
              <a:avLst/>
              <a:gdLst/>
              <a:ahLst/>
              <a:cxnLst/>
              <a:rect l="l" t="t" r="r" b="b"/>
              <a:pathLst>
                <a:path w="2269442" h="6866466">
                  <a:moveTo>
                    <a:pt x="2023534" y="0"/>
                  </a:moveTo>
                  <a:lnTo>
                    <a:pt x="0" y="6858000"/>
                  </a:lnTo>
                  <a:lnTo>
                    <a:pt x="2269067" y="6866466"/>
                  </a:lnTo>
                  <a:cubicBezTo>
                    <a:pt x="2271889" y="4580466"/>
                    <a:pt x="2257778" y="2294466"/>
                    <a:pt x="2260600" y="8466"/>
                  </a:cubicBezTo>
                  <a:lnTo>
                    <a:pt x="2023534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Freeform 10"/>
            <p:cNvSpPr/>
            <p:nvPr/>
          </p:nvSpPr>
          <p:spPr>
            <a:xfrm>
              <a:off x="7205158" y="-8467"/>
              <a:ext cx="1948147" cy="6866467"/>
            </a:xfrm>
            <a:custGeom>
              <a:avLst/>
              <a:gdLst/>
              <a:ahLst/>
              <a:cxnLst/>
              <a:rect l="l" t="t" r="r" b="b"/>
              <a:pathLst>
                <a:path w="1948147" h="6866467">
                  <a:moveTo>
                    <a:pt x="0" y="0"/>
                  </a:moveTo>
                  <a:lnTo>
                    <a:pt x="1202267" y="6866467"/>
                  </a:lnTo>
                  <a:lnTo>
                    <a:pt x="1947333" y="6866467"/>
                  </a:lnTo>
                  <a:cubicBezTo>
                    <a:pt x="1944511" y="4577645"/>
                    <a:pt x="1950155" y="2288822"/>
                    <a:pt x="1947333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2" name="Freeform 11"/>
            <p:cNvSpPr/>
            <p:nvPr/>
          </p:nvSpPr>
          <p:spPr>
            <a:xfrm>
              <a:off x="6637896" y="3920066"/>
              <a:ext cx="2513565" cy="2937933"/>
            </a:xfrm>
            <a:custGeom>
              <a:avLst/>
              <a:gdLst/>
              <a:ahLst/>
              <a:cxnLst/>
              <a:rect l="l" t="t" r="r" b="b"/>
              <a:pathLst>
                <a:path w="3259667" h="3810000">
                  <a:moveTo>
                    <a:pt x="0" y="3810000"/>
                  </a:moveTo>
                  <a:lnTo>
                    <a:pt x="3251200" y="0"/>
                  </a:lnTo>
                  <a:cubicBezTo>
                    <a:pt x="3254022" y="1270000"/>
                    <a:pt x="3256845" y="2540000"/>
                    <a:pt x="3259667" y="3810000"/>
                  </a:cubicBezTo>
                  <a:lnTo>
                    <a:pt x="0" y="3810000"/>
                  </a:lnTo>
                  <a:close/>
                </a:path>
              </a:pathLst>
            </a:cu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Freeform 12"/>
            <p:cNvSpPr/>
            <p:nvPr/>
          </p:nvSpPr>
          <p:spPr>
            <a:xfrm>
              <a:off x="7010429" y="-8467"/>
              <a:ext cx="2142876" cy="6866467"/>
            </a:xfrm>
            <a:custGeom>
              <a:avLst/>
              <a:gdLst/>
              <a:ahLst/>
              <a:cxnLst/>
              <a:rect l="l" t="t" r="r" b="b"/>
              <a:pathLst>
                <a:path w="2853267" h="6866467">
                  <a:moveTo>
                    <a:pt x="0" y="0"/>
                  </a:moveTo>
                  <a:lnTo>
                    <a:pt x="2472267" y="6866467"/>
                  </a:lnTo>
                  <a:lnTo>
                    <a:pt x="2853267" y="6858000"/>
                  </a:lnTo>
                  <a:lnTo>
                    <a:pt x="2853267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Freeform 13"/>
            <p:cNvSpPr/>
            <p:nvPr/>
          </p:nvSpPr>
          <p:spPr>
            <a:xfrm>
              <a:off x="8295776" y="-8467"/>
              <a:ext cx="857530" cy="6866467"/>
            </a:xfrm>
            <a:custGeom>
              <a:avLst/>
              <a:gdLst/>
              <a:ahLst/>
              <a:cxnLst/>
              <a:rect l="l" t="t" r="r" b="b"/>
              <a:pathLst>
                <a:path w="1286933" h="6866467">
                  <a:moveTo>
                    <a:pt x="1016000" y="0"/>
                  </a:moveTo>
                  <a:lnTo>
                    <a:pt x="0" y="6866467"/>
                  </a:lnTo>
                  <a:lnTo>
                    <a:pt x="1286933" y="6866467"/>
                  </a:lnTo>
                  <a:cubicBezTo>
                    <a:pt x="1284111" y="4577645"/>
                    <a:pt x="1281288" y="2288822"/>
                    <a:pt x="1278466" y="0"/>
                  </a:cubicBezTo>
                  <a:lnTo>
                    <a:pt x="1016000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Freeform 14"/>
            <p:cNvSpPr/>
            <p:nvPr/>
          </p:nvSpPr>
          <p:spPr>
            <a:xfrm>
              <a:off x="8077231" y="-8468"/>
              <a:ext cx="1066770" cy="6866467"/>
            </a:xfrm>
            <a:custGeom>
              <a:avLst/>
              <a:gdLst/>
              <a:ahLst/>
              <a:cxnLst/>
              <a:rect l="l" t="t" r="r" b="b"/>
              <a:pathLst>
                <a:path w="1270244" h="6866467">
                  <a:moveTo>
                    <a:pt x="0" y="0"/>
                  </a:moveTo>
                  <a:lnTo>
                    <a:pt x="1117600" y="6866467"/>
                  </a:lnTo>
                  <a:lnTo>
                    <a:pt x="1270000" y="6866467"/>
                  </a:lnTo>
                  <a:cubicBezTo>
                    <a:pt x="1272822" y="4574822"/>
                    <a:pt x="1250245" y="2291645"/>
                    <a:pt x="1253067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Freeform 15"/>
            <p:cNvSpPr/>
            <p:nvPr/>
          </p:nvSpPr>
          <p:spPr>
            <a:xfrm>
              <a:off x="8060297" y="4893733"/>
              <a:ext cx="1094086" cy="1964267"/>
            </a:xfrm>
            <a:custGeom>
              <a:avLst/>
              <a:gdLst/>
              <a:ahLst/>
              <a:cxnLst/>
              <a:rect l="l" t="t" r="r" b="b"/>
              <a:pathLst>
                <a:path w="1820333" h="3268133">
                  <a:moveTo>
                    <a:pt x="0" y="3268133"/>
                  </a:moveTo>
                  <a:lnTo>
                    <a:pt x="1811866" y="0"/>
                  </a:lnTo>
                  <a:cubicBezTo>
                    <a:pt x="1814688" y="1086555"/>
                    <a:pt x="1817511" y="2173111"/>
                    <a:pt x="1820333" y="3259666"/>
                  </a:cubicBezTo>
                  <a:lnTo>
                    <a:pt x="0" y="3268133"/>
                  </a:lnTo>
                  <a:close/>
                </a:path>
              </a:pathLst>
            </a:cu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880533"/>
            <a:ext cx="4760785" cy="1907822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199" y="3120853"/>
            <a:ext cx="4760786" cy="560556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053944" y="8726414"/>
            <a:ext cx="513099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675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9A21CA7-699B-49F0-AE14-093510FD4EE1}" type="datetimeFigureOut">
              <a:rPr lang="tr-TR" smtClean="0"/>
              <a:t>21.12.2024</a:t>
            </a:fld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57200" y="8726414"/>
            <a:ext cx="346723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675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tr-T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33507" y="8726414"/>
            <a:ext cx="384479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675">
                <a:solidFill>
                  <a:schemeClr val="accent1"/>
                </a:solidFill>
              </a:defRPr>
            </a:lvl1pPr>
          </a:lstStyle>
          <a:p>
            <a:fld id="{5850570C-7F37-436E-94B4-24AD07996AC8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95863114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7" r:id="rId1"/>
    <p:sldLayoutId id="2147483688" r:id="rId2"/>
    <p:sldLayoutId id="2147483689" r:id="rId3"/>
    <p:sldLayoutId id="2147483690" r:id="rId4"/>
    <p:sldLayoutId id="2147483691" r:id="rId5"/>
    <p:sldLayoutId id="2147483692" r:id="rId6"/>
    <p:sldLayoutId id="2147483693" r:id="rId7"/>
    <p:sldLayoutId id="2147483694" r:id="rId8"/>
    <p:sldLayoutId id="2147483695" r:id="rId9"/>
    <p:sldLayoutId id="2147483696" r:id="rId10"/>
    <p:sldLayoutId id="2147483697" r:id="rId11"/>
    <p:sldLayoutId id="2147483698" r:id="rId12"/>
    <p:sldLayoutId id="2147483699" r:id="rId13"/>
    <p:sldLayoutId id="2147483700" r:id="rId14"/>
    <p:sldLayoutId id="2147483701" r:id="rId15"/>
    <p:sldLayoutId id="2147483702" r:id="rId16"/>
    <p:sldLayoutId id="2147483703" r:id="rId17"/>
  </p:sldLayoutIdLst>
  <p:txStyles>
    <p:titleStyle>
      <a:lvl1pPr algn="l" defTabSz="342900" rtl="0" eaLnBrk="1" latinLnBrk="0" hangingPunct="1">
        <a:spcBef>
          <a:spcPct val="0"/>
        </a:spcBef>
        <a:buNone/>
        <a:defRPr sz="27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57175" indent="-257175" algn="l" defTabSz="342900" rtl="0" eaLnBrk="1" latinLnBrk="0" hangingPunct="1">
        <a:spcBef>
          <a:spcPts val="75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35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ts val="75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ts val="75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05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ts val="75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9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ts val="75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9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ts val="75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9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ts val="75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9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ts val="75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9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ts val="75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9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7.xml"/><Relationship Id="rId6" Type="http://schemas.openxmlformats.org/officeDocument/2006/relationships/image" Target="../media/image5.jpeg"/><Relationship Id="rId5" Type="http://schemas.openxmlformats.org/officeDocument/2006/relationships/image" Target="../media/image4.jpg"/><Relationship Id="rId4" Type="http://schemas.openxmlformats.org/officeDocument/2006/relationships/image" Target="../media/image3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Metin Kutusu 2"/>
          <p:cNvSpPr txBox="1">
            <a:spLocks noChangeArrowheads="1"/>
          </p:cNvSpPr>
          <p:nvPr/>
        </p:nvSpPr>
        <p:spPr bwMode="auto">
          <a:xfrm>
            <a:off x="1023707" y="1000719"/>
            <a:ext cx="5425739" cy="46334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rot="0" vert="horz" wrap="square" lIns="82988" tIns="41494" rIns="82988" bIns="41494" anchor="t" anchorCtr="0">
            <a:noAutofit/>
          </a:bodyPr>
          <a:lstStyle/>
          <a:p>
            <a:pPr algn="ctr">
              <a:lnSpc>
                <a:spcPct val="115000"/>
              </a:lnSpc>
              <a:spcBef>
                <a:spcPts val="182"/>
              </a:spcBef>
              <a:spcAft>
                <a:spcPts val="1361"/>
              </a:spcAft>
            </a:pPr>
            <a:r>
              <a:rPr lang="tr-TR" b="1" dirty="0" smtClean="0">
                <a:solidFill>
                  <a:srgbClr val="0D0D0D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ENTEGRE SÜRDÜRÜLEBİLİRLİK </a:t>
            </a:r>
            <a:r>
              <a:rPr lang="tr-TR" b="1" dirty="0">
                <a:solidFill>
                  <a:srgbClr val="0D0D0D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POLİTİKASI</a:t>
            </a:r>
            <a:endParaRPr lang="tr-TR" sz="1000" b="1" dirty="0">
              <a:solidFill>
                <a:srgbClr val="1F4D78"/>
              </a:solidFill>
              <a:latin typeface="Calibri Light" panose="020F03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Bef>
                <a:spcPts val="454"/>
              </a:spcBef>
              <a:spcAft>
                <a:spcPts val="908"/>
              </a:spcAft>
            </a:pPr>
            <a:r>
              <a:rPr lang="tr-TR" sz="908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</a:t>
            </a:r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4919" y="8908173"/>
            <a:ext cx="808618" cy="8086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Metin kutusu 5"/>
          <p:cNvSpPr txBox="1"/>
          <p:nvPr/>
        </p:nvSpPr>
        <p:spPr>
          <a:xfrm>
            <a:off x="74920" y="1473990"/>
            <a:ext cx="6708161" cy="707886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tr-TR" sz="1200" b="1" dirty="0" smtClean="0">
                <a:latin typeface="Garamond" panose="02020404030301010803" pitchFamily="18" charset="0"/>
              </a:rPr>
              <a:t>HOLIDAY INN RESORT BODRUM</a:t>
            </a:r>
            <a:r>
              <a:rPr lang="tr-TR" sz="1200" dirty="0" smtClean="0">
                <a:latin typeface="Garamond" panose="02020404030301010803" pitchFamily="18" charset="0"/>
              </a:rPr>
              <a:t>, </a:t>
            </a:r>
            <a:r>
              <a:rPr lang="tr-TR" sz="1200" dirty="0">
                <a:latin typeface="Garamond" panose="02020404030301010803" pitchFamily="18" charset="0"/>
              </a:rPr>
              <a:t>Bulunduğu  destinasyonda  sürdürülebilir  turizmin planlama  ve  yönetimine  katkı </a:t>
            </a:r>
            <a:r>
              <a:rPr lang="tr-TR" sz="1200" dirty="0" smtClean="0">
                <a:latin typeface="Garamond" panose="02020404030301010803" pitchFamily="18" charset="0"/>
              </a:rPr>
              <a:t>sunmak, </a:t>
            </a:r>
            <a:r>
              <a:rPr lang="tr-TR" sz="1200" dirty="0">
                <a:latin typeface="Garamond" panose="02020404030301010803" pitchFamily="18" charset="0"/>
              </a:rPr>
              <a:t>İçinde bulunduğu yerel toplulukların </a:t>
            </a:r>
            <a:r>
              <a:rPr lang="tr-TR" sz="1200" b="1" i="1" dirty="0">
                <a:latin typeface="Garamond" panose="02020404030301010803" pitchFamily="18" charset="0"/>
              </a:rPr>
              <a:t>mülkiyet haklarına saygı duyarak kültür ve mirasın </a:t>
            </a:r>
            <a:r>
              <a:rPr lang="tr-TR" sz="1200" dirty="0">
                <a:latin typeface="Garamond" panose="02020404030301010803" pitchFamily="18" charset="0"/>
              </a:rPr>
              <a:t>sunumunu </a:t>
            </a:r>
            <a:r>
              <a:rPr lang="tr-TR" sz="1200" dirty="0" smtClean="0">
                <a:latin typeface="Garamond" panose="02020404030301010803" pitchFamily="18" charset="0"/>
              </a:rPr>
              <a:t>yapmak, </a:t>
            </a:r>
            <a:r>
              <a:rPr lang="tr-TR" sz="1200" dirty="0">
                <a:latin typeface="Garamond" panose="02020404030301010803" pitchFamily="18" charset="0"/>
              </a:rPr>
              <a:t>Yapılan her türlü faaliyetler  sırasında  </a:t>
            </a:r>
            <a:r>
              <a:rPr lang="tr-TR" sz="1200" b="1" i="1" dirty="0">
                <a:latin typeface="Garamond" panose="02020404030301010803" pitchFamily="18" charset="0"/>
              </a:rPr>
              <a:t>kültürel  etkileşim  ve  yasal  gerekliliklere  </a:t>
            </a:r>
            <a:r>
              <a:rPr lang="tr-TR" sz="1200" dirty="0">
                <a:latin typeface="Garamond" panose="02020404030301010803" pitchFamily="18" charset="0"/>
              </a:rPr>
              <a:t>uyum </a:t>
            </a:r>
            <a:r>
              <a:rPr lang="tr-TR" sz="1200" dirty="0" smtClean="0">
                <a:latin typeface="Garamond" panose="02020404030301010803" pitchFamily="18" charset="0"/>
              </a:rPr>
              <a:t>sağlamak, </a:t>
            </a:r>
            <a:r>
              <a:rPr lang="tr-TR" sz="1200" b="1" i="1" dirty="0" smtClean="0">
                <a:latin typeface="Garamond" panose="02020404030301010803" pitchFamily="18" charset="0"/>
              </a:rPr>
              <a:t>çevreyi </a:t>
            </a:r>
            <a:r>
              <a:rPr lang="tr-TR" sz="1200" b="1" i="1" dirty="0">
                <a:latin typeface="Garamond" panose="02020404030301010803" pitchFamily="18" charset="0"/>
              </a:rPr>
              <a:t>korumak</a:t>
            </a:r>
            <a:r>
              <a:rPr lang="tr-TR" sz="1200" dirty="0">
                <a:latin typeface="Garamond" panose="02020404030301010803" pitchFamily="18" charset="0"/>
              </a:rPr>
              <a:t>, </a:t>
            </a:r>
            <a:r>
              <a:rPr lang="tr-TR" sz="1200" dirty="0" smtClean="0">
                <a:latin typeface="Garamond" panose="02020404030301010803" pitchFamily="18" charset="0"/>
              </a:rPr>
              <a:t>doğal-sosyal </a:t>
            </a:r>
            <a:r>
              <a:rPr lang="tr-TR" sz="1200" dirty="0">
                <a:latin typeface="Garamond" panose="02020404030301010803" pitchFamily="18" charset="0"/>
              </a:rPr>
              <a:t>çevre arasındaki bağlantıyı geliştirmek, yerel halkı desteklemek ve gelecek nesillere daha yaşanabilir bir dünya bırakmak </a:t>
            </a:r>
            <a:r>
              <a:rPr lang="tr-TR" sz="1200" dirty="0" smtClean="0">
                <a:latin typeface="Garamond" panose="02020404030301010803" pitchFamily="18" charset="0"/>
              </a:rPr>
              <a:t>için, </a:t>
            </a:r>
            <a:r>
              <a:rPr lang="tr-TR" sz="1200" dirty="0">
                <a:latin typeface="Garamond" panose="02020404030301010803" pitchFamily="18" charset="0"/>
              </a:rPr>
              <a:t>üretim ve hizmet faaliyetlerinde </a:t>
            </a:r>
            <a:r>
              <a:rPr lang="tr-TR" sz="1200" b="1" i="1" dirty="0">
                <a:latin typeface="Garamond" panose="02020404030301010803" pitchFamily="18" charset="0"/>
              </a:rPr>
              <a:t>sürdürülebilirlik yaklaşımını </a:t>
            </a:r>
            <a:r>
              <a:rPr lang="tr-TR" sz="1200" dirty="0">
                <a:latin typeface="Garamond" panose="02020404030301010803" pitchFamily="18" charset="0"/>
              </a:rPr>
              <a:t>benimsemiştir</a:t>
            </a:r>
            <a:r>
              <a:rPr lang="tr-TR" sz="1200" dirty="0" smtClean="0">
                <a:latin typeface="Garamond" panose="02020404030301010803" pitchFamily="18" charset="0"/>
              </a:rPr>
              <a:t>.</a:t>
            </a:r>
          </a:p>
          <a:p>
            <a:pPr algn="just"/>
            <a:endParaRPr lang="tr-TR" sz="1200" dirty="0" smtClean="0">
              <a:latin typeface="Garamond" panose="02020404030301010803" pitchFamily="18" charset="0"/>
            </a:endParaRPr>
          </a:p>
          <a:p>
            <a:pPr algn="just"/>
            <a:r>
              <a:rPr lang="tr-TR" sz="1200" b="1" dirty="0">
                <a:latin typeface="Garamond" panose="02020404030301010803" pitchFamily="18" charset="0"/>
              </a:rPr>
              <a:t>HOLIDAY INN RESORT BODRUM</a:t>
            </a:r>
            <a:r>
              <a:rPr lang="tr-TR" sz="1200" dirty="0">
                <a:latin typeface="Garamond" panose="02020404030301010803" pitchFamily="18" charset="0"/>
              </a:rPr>
              <a:t>, tüm faaliyetlerin mevcut ve gelecekteki </a:t>
            </a:r>
            <a:r>
              <a:rPr lang="tr-TR" sz="1200" b="1" i="1" dirty="0">
                <a:latin typeface="Garamond" panose="02020404030301010803" pitchFamily="18" charset="0"/>
              </a:rPr>
              <a:t>ekonomik, sosyal ve çevresel etkilerini </a:t>
            </a:r>
            <a:r>
              <a:rPr lang="tr-TR" sz="1200" dirty="0">
                <a:latin typeface="Garamond" panose="02020404030301010803" pitchFamily="18" charset="0"/>
              </a:rPr>
              <a:t>değerlendirir. Misafirlerin, sektörün, çevrenin ve o bölgede yaşayan halkın ihtiyaçlarını gözetir. Bulunduğu destinasyonlarda </a:t>
            </a:r>
            <a:r>
              <a:rPr lang="tr-TR" sz="1200" b="1" i="1" dirty="0">
                <a:latin typeface="Garamond" panose="02020404030301010803" pitchFamily="18" charset="0"/>
              </a:rPr>
              <a:t>kültürel</a:t>
            </a:r>
            <a:r>
              <a:rPr lang="tr-TR" sz="1200" dirty="0">
                <a:latin typeface="Garamond" panose="02020404030301010803" pitchFamily="18" charset="0"/>
              </a:rPr>
              <a:t> ve doğal değerlerin korur ve istihdam yaratır.</a:t>
            </a:r>
          </a:p>
          <a:p>
            <a:pPr algn="just"/>
            <a:r>
              <a:rPr lang="tr-TR" sz="1200" dirty="0">
                <a:latin typeface="Garamond" panose="02020404030301010803" pitchFamily="18" charset="0"/>
              </a:rPr>
              <a:t>Sosyal, çevresel ve ekonomik sürdürülebilirlik birbirini aktif olarak etkileyen ve birbirinden etkilenen alanlardır ve birlikte verimlilik sağlar.</a:t>
            </a:r>
          </a:p>
          <a:p>
            <a:pPr algn="just"/>
            <a:endParaRPr lang="tr-TR" sz="1200" dirty="0">
              <a:latin typeface="Garamond" panose="02020404030301010803" pitchFamily="18" charset="0"/>
            </a:endParaRPr>
          </a:p>
          <a:p>
            <a:pPr algn="just"/>
            <a:r>
              <a:rPr lang="tr-TR" sz="1200" b="1" dirty="0">
                <a:latin typeface="Garamond" panose="02020404030301010803" pitchFamily="18" charset="0"/>
              </a:rPr>
              <a:t>HOLIDAY INN RESORT BODRUM’UN </a:t>
            </a:r>
            <a:r>
              <a:rPr lang="tr-TR" sz="1200" dirty="0" smtClean="0">
                <a:latin typeface="Garamond" panose="02020404030301010803" pitchFamily="18" charset="0"/>
              </a:rPr>
              <a:t>sürdürülebilirlik </a:t>
            </a:r>
            <a:r>
              <a:rPr lang="tr-TR" sz="1200" dirty="0">
                <a:latin typeface="Garamond" panose="02020404030301010803" pitchFamily="18" charset="0"/>
              </a:rPr>
              <a:t>yaklaşımı; </a:t>
            </a:r>
            <a:endParaRPr lang="tr-TR" sz="1200" dirty="0" smtClean="0">
              <a:latin typeface="Garamond" panose="02020404030301010803" pitchFamily="18" charset="0"/>
            </a:endParaRPr>
          </a:p>
          <a:p>
            <a:pPr algn="just"/>
            <a:endParaRPr lang="tr-TR" sz="1200" b="1" dirty="0">
              <a:latin typeface="Garamond" panose="02020404030301010803" pitchFamily="18" charset="0"/>
            </a:endParaRPr>
          </a:p>
          <a:p>
            <a:pPr marL="155613" indent="-155613" algn="just">
              <a:buFont typeface="Wingdings" panose="05000000000000000000" pitchFamily="2" charset="2"/>
              <a:buChar char="v"/>
            </a:pPr>
            <a:r>
              <a:rPr lang="tr-TR" sz="1200" dirty="0" smtClean="0">
                <a:latin typeface="Garamond" panose="02020404030301010803" pitchFamily="18" charset="0"/>
              </a:rPr>
              <a:t>Sürdürülebilirlik </a:t>
            </a:r>
            <a:r>
              <a:rPr lang="tr-TR" sz="1200" dirty="0">
                <a:latin typeface="Garamond" panose="02020404030301010803" pitchFamily="18" charset="0"/>
              </a:rPr>
              <a:t>bakış açısının bir şirket kültürü haline getirmek ve bu alanda hem çalışanlar hem de paydaşlar nezdinde farkındalık oluşturmaya </a:t>
            </a:r>
            <a:r>
              <a:rPr lang="tr-TR" sz="1200" dirty="0" smtClean="0">
                <a:latin typeface="Garamond" panose="02020404030301010803" pitchFamily="18" charset="0"/>
              </a:rPr>
              <a:t>çalışmak ve paydaşların desteğini almak,</a:t>
            </a:r>
          </a:p>
          <a:p>
            <a:pPr marL="155613" indent="-155613" algn="just">
              <a:buFont typeface="Wingdings" panose="05000000000000000000" pitchFamily="2" charset="2"/>
              <a:buChar char="v"/>
            </a:pPr>
            <a:r>
              <a:rPr lang="tr-TR" sz="1200" b="1" i="1" dirty="0" smtClean="0">
                <a:latin typeface="Garamond" panose="02020404030301010803" pitchFamily="18" charset="0"/>
              </a:rPr>
              <a:t>Enerji </a:t>
            </a:r>
            <a:r>
              <a:rPr lang="tr-TR" sz="1200" b="1" i="1" dirty="0">
                <a:latin typeface="Garamond" panose="02020404030301010803" pitchFamily="18" charset="0"/>
              </a:rPr>
              <a:t>ve doğal kaynak kullanımını </a:t>
            </a:r>
            <a:r>
              <a:rPr lang="tr-TR" sz="1200" dirty="0">
                <a:latin typeface="Garamond" panose="02020404030301010803" pitchFamily="18" charset="0"/>
              </a:rPr>
              <a:t>etkin yöneterek faaliyetlerimizde kaynak verimliliğini artırmak,</a:t>
            </a:r>
          </a:p>
          <a:p>
            <a:pPr marL="155613" indent="-155613" algn="just">
              <a:buFont typeface="Wingdings" panose="05000000000000000000" pitchFamily="2" charset="2"/>
              <a:buChar char="v"/>
            </a:pPr>
            <a:r>
              <a:rPr lang="tr-TR" sz="1200" dirty="0">
                <a:latin typeface="Garamond" panose="02020404030301010803" pitchFamily="18" charset="0"/>
              </a:rPr>
              <a:t> </a:t>
            </a:r>
            <a:r>
              <a:rPr lang="tr-TR" sz="1200" b="1" i="1" dirty="0">
                <a:latin typeface="Garamond" panose="02020404030301010803" pitchFamily="18" charset="0"/>
              </a:rPr>
              <a:t>Doğal çevre ve biyolojik çeşitlilik </a:t>
            </a:r>
            <a:r>
              <a:rPr lang="tr-TR" sz="1200" dirty="0">
                <a:latin typeface="Garamond" panose="02020404030301010803" pitchFamily="18" charset="0"/>
              </a:rPr>
              <a:t>üzerindeki etkilerimizi dikkate alarak kullandığımız malzemelerin ve ürünlerin çevresel etkilerini en aza indirmek,</a:t>
            </a:r>
          </a:p>
          <a:p>
            <a:pPr marL="155613" indent="-155613" algn="just">
              <a:buFont typeface="Wingdings" panose="05000000000000000000" pitchFamily="2" charset="2"/>
              <a:buChar char="v"/>
            </a:pPr>
            <a:r>
              <a:rPr lang="tr-TR" sz="1200" dirty="0">
                <a:latin typeface="Garamond" panose="02020404030301010803" pitchFamily="18" charset="0"/>
              </a:rPr>
              <a:t>Sera gazlarını azaltmak,</a:t>
            </a:r>
          </a:p>
          <a:p>
            <a:pPr marL="155613" indent="-155613" algn="just">
              <a:buFont typeface="Wingdings" panose="05000000000000000000" pitchFamily="2" charset="2"/>
              <a:buChar char="v"/>
            </a:pPr>
            <a:r>
              <a:rPr lang="tr-TR" sz="1200" dirty="0">
                <a:latin typeface="Garamond" panose="02020404030301010803" pitchFamily="18" charset="0"/>
              </a:rPr>
              <a:t> </a:t>
            </a:r>
            <a:r>
              <a:rPr lang="tr-TR" sz="1200" dirty="0" smtClean="0">
                <a:latin typeface="Garamond" panose="02020404030301010803" pitchFamily="18" charset="0"/>
              </a:rPr>
              <a:t>Ürettiğimiz yüksek </a:t>
            </a:r>
            <a:r>
              <a:rPr lang="tr-TR" sz="1200" b="1" i="1" dirty="0" smtClean="0">
                <a:latin typeface="Garamond" panose="02020404030301010803" pitchFamily="18" charset="0"/>
              </a:rPr>
              <a:t>kalite ve standartta </a:t>
            </a:r>
            <a:r>
              <a:rPr lang="tr-TR" sz="1200" dirty="0" smtClean="0">
                <a:latin typeface="Garamond" panose="02020404030301010803" pitchFamily="18" charset="0"/>
              </a:rPr>
              <a:t>ürün </a:t>
            </a:r>
            <a:r>
              <a:rPr lang="tr-TR" sz="1200" dirty="0">
                <a:latin typeface="Garamond" panose="02020404030301010803" pitchFamily="18" charset="0"/>
              </a:rPr>
              <a:t>ve hizmetlerle turizm sektörüne yüksek katma değer yaratmak,</a:t>
            </a:r>
          </a:p>
          <a:p>
            <a:pPr marL="155613" indent="-155613" algn="just">
              <a:buFont typeface="Wingdings" panose="05000000000000000000" pitchFamily="2" charset="2"/>
              <a:buChar char="v"/>
            </a:pPr>
            <a:r>
              <a:rPr lang="tr-TR" sz="1200" dirty="0">
                <a:latin typeface="Garamond" panose="02020404030301010803" pitchFamily="18" charset="0"/>
              </a:rPr>
              <a:t> </a:t>
            </a:r>
            <a:r>
              <a:rPr lang="tr-TR" sz="1200" b="1" i="1" dirty="0">
                <a:latin typeface="Garamond" panose="02020404030301010803" pitchFamily="18" charset="0"/>
              </a:rPr>
              <a:t>Doğal ve kültürel mirası korumak</a:t>
            </a:r>
          </a:p>
          <a:p>
            <a:pPr marL="155613" indent="-155613" algn="just">
              <a:buFont typeface="Wingdings" panose="05000000000000000000" pitchFamily="2" charset="2"/>
              <a:buChar char="v"/>
            </a:pPr>
            <a:r>
              <a:rPr lang="tr-TR" sz="1200" dirty="0" smtClean="0">
                <a:latin typeface="Garamond" panose="02020404030301010803" pitchFamily="18" charset="0"/>
              </a:rPr>
              <a:t>Çalışanlarımızın </a:t>
            </a:r>
            <a:r>
              <a:rPr lang="tr-TR" sz="1200" dirty="0">
                <a:latin typeface="Garamond" panose="02020404030301010803" pitchFamily="18" charset="0"/>
              </a:rPr>
              <a:t>ve paydaşlarımızın </a:t>
            </a:r>
            <a:r>
              <a:rPr lang="tr-TR" sz="1200" b="1" i="1" dirty="0">
                <a:latin typeface="Garamond" panose="02020404030301010803" pitchFamily="18" charset="0"/>
              </a:rPr>
              <a:t>iş güvenliğini ve sağlığını</a:t>
            </a:r>
            <a:r>
              <a:rPr lang="tr-TR" sz="1200" dirty="0">
                <a:latin typeface="Garamond" panose="02020404030301010803" pitchFamily="18" charset="0"/>
              </a:rPr>
              <a:t> ön planda tutmak,</a:t>
            </a:r>
          </a:p>
          <a:p>
            <a:pPr marL="155613" indent="-155613" algn="just">
              <a:buFont typeface="Wingdings" panose="05000000000000000000" pitchFamily="2" charset="2"/>
              <a:buChar char="v"/>
            </a:pPr>
            <a:r>
              <a:rPr lang="tr-TR" sz="1200" dirty="0" smtClean="0">
                <a:latin typeface="Garamond" panose="02020404030301010803" pitchFamily="18" charset="0"/>
              </a:rPr>
              <a:t>Otellerin </a:t>
            </a:r>
            <a:r>
              <a:rPr lang="tr-TR" sz="1200" dirty="0">
                <a:latin typeface="Garamond" panose="02020404030301010803" pitchFamily="18" charset="0"/>
              </a:rPr>
              <a:t>bulunduğu </a:t>
            </a:r>
            <a:r>
              <a:rPr lang="tr-TR" sz="1200" b="1" i="1" dirty="0">
                <a:latin typeface="Garamond" panose="02020404030301010803" pitchFamily="18" charset="0"/>
              </a:rPr>
              <a:t>bölgelerin kalkınması</a:t>
            </a:r>
            <a:r>
              <a:rPr lang="tr-TR" sz="1200" dirty="0">
                <a:latin typeface="Garamond" panose="02020404030301010803" pitchFamily="18" charset="0"/>
              </a:rPr>
              <a:t>, toplumun refah seviyesinin artması, </a:t>
            </a:r>
            <a:r>
              <a:rPr lang="tr-TR" sz="1200" b="1" i="1" dirty="0">
                <a:latin typeface="Garamond" panose="02020404030301010803" pitchFamily="18" charset="0"/>
              </a:rPr>
              <a:t>ekonomik ve sosyal </a:t>
            </a:r>
            <a:r>
              <a:rPr lang="tr-TR" sz="1200" dirty="0">
                <a:latin typeface="Garamond" panose="02020404030301010803" pitchFamily="18" charset="0"/>
              </a:rPr>
              <a:t>olarak ileri gitmesi için projeler üretmek veya bu tür projelere destek vermek, </a:t>
            </a:r>
            <a:r>
              <a:rPr lang="tr-TR" sz="1200" b="1" i="1" dirty="0">
                <a:latin typeface="Garamond" panose="02020404030301010803" pitchFamily="18" charset="0"/>
              </a:rPr>
              <a:t>sosyal sorumluluk</a:t>
            </a:r>
            <a:r>
              <a:rPr lang="tr-TR" sz="1200" dirty="0">
                <a:latin typeface="Garamond" panose="02020404030301010803" pitchFamily="18" charset="0"/>
              </a:rPr>
              <a:t> bilinciyle hareket etme ve toplumun gelişimine katkı sağlamak,</a:t>
            </a:r>
          </a:p>
          <a:p>
            <a:pPr marL="155613" indent="-155613" algn="just">
              <a:buFont typeface="Wingdings" panose="05000000000000000000" pitchFamily="2" charset="2"/>
              <a:buChar char="v"/>
            </a:pPr>
            <a:r>
              <a:rPr lang="tr-TR" sz="1200" dirty="0">
                <a:latin typeface="Garamond" panose="02020404030301010803" pitchFamily="18" charset="0"/>
              </a:rPr>
              <a:t> Çalışanları yer alabilecekleri </a:t>
            </a:r>
            <a:r>
              <a:rPr lang="tr-TR" sz="1200" b="1" i="1" dirty="0">
                <a:latin typeface="Garamond" panose="02020404030301010803" pitchFamily="18" charset="0"/>
              </a:rPr>
              <a:t>sosyal ve </a:t>
            </a:r>
            <a:r>
              <a:rPr lang="tr-TR" sz="1200" b="1" i="1" dirty="0" smtClean="0">
                <a:latin typeface="Garamond" panose="02020404030301010803" pitchFamily="18" charset="0"/>
              </a:rPr>
              <a:t>sivil toplum </a:t>
            </a:r>
            <a:r>
              <a:rPr lang="tr-TR" sz="1200" dirty="0" smtClean="0">
                <a:latin typeface="Garamond" panose="02020404030301010803" pitchFamily="18" charset="0"/>
              </a:rPr>
              <a:t>örgütlerinin faaliyetlerine </a:t>
            </a:r>
            <a:r>
              <a:rPr lang="tr-TR" sz="1200" dirty="0">
                <a:latin typeface="Garamond" panose="02020404030301010803" pitchFamily="18" charset="0"/>
              </a:rPr>
              <a:t>gönüllü olmaları konusunda destekleyerek farkındalık oluşturmak,</a:t>
            </a:r>
          </a:p>
          <a:p>
            <a:pPr marL="155613" indent="-155613" algn="just">
              <a:buFont typeface="Wingdings" panose="05000000000000000000" pitchFamily="2" charset="2"/>
              <a:buChar char="v"/>
            </a:pPr>
            <a:r>
              <a:rPr lang="tr-TR" sz="1200" dirty="0">
                <a:latin typeface="Garamond" panose="02020404030301010803" pitchFamily="18" charset="0"/>
              </a:rPr>
              <a:t>Faaliyetlerimizde ilgili </a:t>
            </a:r>
            <a:r>
              <a:rPr lang="tr-TR" sz="1200" b="1" i="1" dirty="0">
                <a:latin typeface="Garamond" panose="02020404030301010803" pitchFamily="18" charset="0"/>
              </a:rPr>
              <a:t>yasal sorumluluklara, ulusal ve uluslararası standartlara </a:t>
            </a:r>
            <a:r>
              <a:rPr lang="tr-TR" sz="1200" dirty="0">
                <a:latin typeface="Garamond" panose="02020404030301010803" pitchFamily="18" charset="0"/>
              </a:rPr>
              <a:t>uymak,</a:t>
            </a:r>
          </a:p>
          <a:p>
            <a:pPr marL="155613" indent="-155613" algn="just">
              <a:buFont typeface="Wingdings" panose="05000000000000000000" pitchFamily="2" charset="2"/>
              <a:buChar char="v"/>
            </a:pPr>
            <a:r>
              <a:rPr lang="tr-TR" sz="1200" dirty="0">
                <a:latin typeface="Garamond" panose="02020404030301010803" pitchFamily="18" charset="0"/>
              </a:rPr>
              <a:t> Tedarikçilerimizle yakın ilişki içerisinde bulunarak sürdürülebilirlik performansımızı artırmak,</a:t>
            </a:r>
          </a:p>
          <a:p>
            <a:pPr marL="155613" indent="-155613" algn="just">
              <a:buFont typeface="Wingdings" panose="05000000000000000000" pitchFamily="2" charset="2"/>
              <a:buChar char="v"/>
            </a:pPr>
            <a:r>
              <a:rPr lang="tr-TR" sz="1200" dirty="0">
                <a:latin typeface="Garamond" panose="02020404030301010803" pitchFamily="18" charset="0"/>
              </a:rPr>
              <a:t> Sürdürülebilirlik uygulamalarımızı şeffaflık içinde paydaşlarımızla düzenli olarak paylaşmak,</a:t>
            </a:r>
          </a:p>
          <a:p>
            <a:pPr marL="155613" indent="-155613" algn="just">
              <a:buFont typeface="Wingdings" panose="05000000000000000000" pitchFamily="2" charset="2"/>
              <a:buChar char="v"/>
            </a:pPr>
            <a:r>
              <a:rPr lang="tr-TR" sz="1200" dirty="0">
                <a:latin typeface="Garamond" panose="02020404030301010803" pitchFamily="18" charset="0"/>
              </a:rPr>
              <a:t> Sürdürülebilirlik hedeflerine ulaşmak için </a:t>
            </a:r>
            <a:r>
              <a:rPr lang="tr-TR" sz="1200" b="1" i="1" dirty="0" smtClean="0">
                <a:latin typeface="Garamond" panose="02020404030301010803" pitchFamily="18" charset="0"/>
              </a:rPr>
              <a:t>risk, kriz ve fırsat </a:t>
            </a:r>
            <a:r>
              <a:rPr lang="tr-TR" sz="1200" dirty="0" smtClean="0">
                <a:latin typeface="Garamond" panose="02020404030301010803" pitchFamily="18" charset="0"/>
              </a:rPr>
              <a:t>analizi yaparak yeterli </a:t>
            </a:r>
            <a:r>
              <a:rPr lang="tr-TR" sz="1200" dirty="0">
                <a:latin typeface="Garamond" panose="02020404030301010803" pitchFamily="18" charset="0"/>
              </a:rPr>
              <a:t>insan, teknoloji ve finansal kaynağı temin etmek ve bu kaynakları optimum </a:t>
            </a:r>
            <a:r>
              <a:rPr lang="tr-TR" sz="1200" dirty="0" smtClean="0">
                <a:latin typeface="Garamond" panose="02020404030301010803" pitchFamily="18" charset="0"/>
              </a:rPr>
              <a:t>kullanmak,</a:t>
            </a:r>
          </a:p>
          <a:p>
            <a:pPr marL="155613" indent="-155613" algn="just">
              <a:buFont typeface="Wingdings" panose="05000000000000000000" pitchFamily="2" charset="2"/>
              <a:buChar char="v"/>
            </a:pPr>
            <a:r>
              <a:rPr lang="tr-TR" sz="1200" dirty="0" smtClean="0">
                <a:latin typeface="Garamond" panose="02020404030301010803" pitchFamily="18" charset="0"/>
              </a:rPr>
              <a:t>Sürdürülebilirlik </a:t>
            </a:r>
            <a:r>
              <a:rPr lang="tr-TR" sz="1200" dirty="0">
                <a:latin typeface="Garamond" panose="02020404030301010803" pitchFamily="18" charset="0"/>
              </a:rPr>
              <a:t>performansını </a:t>
            </a:r>
            <a:r>
              <a:rPr lang="tr-TR" sz="1200" b="1" i="1" dirty="0">
                <a:latin typeface="Garamond" panose="02020404030301010803" pitchFamily="18" charset="0"/>
              </a:rPr>
              <a:t>sürekli gözden geçirmek ve iyileştirmektir</a:t>
            </a:r>
            <a:r>
              <a:rPr lang="tr-TR" sz="1200" dirty="0" smtClean="0">
                <a:latin typeface="Garamond" panose="02020404030301010803" pitchFamily="18" charset="0"/>
              </a:rPr>
              <a:t>.</a:t>
            </a:r>
          </a:p>
          <a:p>
            <a:pPr marL="155613" indent="-155613" algn="just">
              <a:buFont typeface="Wingdings" panose="05000000000000000000" pitchFamily="2" charset="2"/>
              <a:buChar char="v"/>
            </a:pPr>
            <a:r>
              <a:rPr lang="tr-TR" sz="1200" b="1" i="1" dirty="0" smtClean="0">
                <a:latin typeface="Garamond" panose="02020404030301010803" pitchFamily="18" charset="0"/>
              </a:rPr>
              <a:t>Hayvan ve diğer canlıların haklarını </a:t>
            </a:r>
            <a:r>
              <a:rPr lang="tr-TR" sz="1200" dirty="0" smtClean="0">
                <a:latin typeface="Garamond" panose="02020404030301010803" pitchFamily="18" charset="0"/>
              </a:rPr>
              <a:t>korumak, onlar ile yaşamak ve yaşatmak. </a:t>
            </a:r>
            <a:endParaRPr lang="tr-TR" sz="1200" dirty="0">
              <a:latin typeface="Garamond" panose="02020404030301010803" pitchFamily="18" charset="0"/>
            </a:endParaRPr>
          </a:p>
          <a:p>
            <a:endParaRPr lang="tr-TR" sz="1050" dirty="0">
              <a:latin typeface="Garamond" panose="02020404030301010803" pitchFamily="18" charset="0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478376" y="2642332"/>
            <a:ext cx="5971070" cy="189183"/>
          </a:xfrm>
          <a:prstGeom prst="rect">
            <a:avLst/>
          </a:prstGeom>
        </p:spPr>
        <p:txBody>
          <a:bodyPr vert="horz" wrap="square" lIns="0" tIns="10950" rIns="0" bIns="0" rtlCol="0">
            <a:spAutoFit/>
          </a:bodyPr>
          <a:lstStyle/>
          <a:p>
            <a:pPr marL="11527" marR="4611" algn="just">
              <a:lnSpc>
                <a:spcPct val="116399"/>
              </a:lnSpc>
              <a:spcBef>
                <a:spcPts val="86"/>
              </a:spcBef>
            </a:pPr>
            <a:r>
              <a:rPr sz="998" spc="-5" dirty="0">
                <a:latin typeface="Carlito"/>
                <a:cs typeface="Carlito"/>
              </a:rPr>
              <a:t>.</a:t>
            </a:r>
            <a:endParaRPr sz="998" dirty="0">
              <a:latin typeface="Carlito"/>
              <a:cs typeface="Carlito"/>
            </a:endParaRPr>
          </a:p>
        </p:txBody>
      </p:sp>
      <p:sp>
        <p:nvSpPr>
          <p:cNvPr id="8" name="object 8"/>
          <p:cNvSpPr txBox="1">
            <a:spLocks noGrp="1"/>
          </p:cNvSpPr>
          <p:nvPr>
            <p:ph type="sldNum" sz="quarter" idx="7"/>
          </p:nvPr>
        </p:nvSpPr>
        <p:spPr>
          <a:xfrm>
            <a:off x="12159927" y="8844053"/>
            <a:ext cx="967253" cy="128240"/>
          </a:xfrm>
          <a:prstGeom prst="rect">
            <a:avLst/>
          </a:prstGeom>
        </p:spPr>
        <p:txBody>
          <a:bodyPr vert="horz" wrap="square" lIns="0" tIns="0" rIns="0" bIns="0" rtlCol="0" anchor="ctr">
            <a:spAutoFit/>
          </a:bodyPr>
          <a:lstStyle/>
          <a:p>
            <a:pPr marL="34580">
              <a:lnSpc>
                <a:spcPts val="1044"/>
              </a:lnSpc>
            </a:pPr>
            <a:fld id="{81D60167-4931-47E6-BA6A-407CBD079E47}" type="slidenum">
              <a:rPr dirty="0"/>
              <a:pPr marL="34580">
                <a:lnSpc>
                  <a:spcPts val="1044"/>
                </a:lnSpc>
              </a:pPr>
              <a:t>1</a:t>
            </a:fld>
            <a:endParaRPr dirty="0"/>
          </a:p>
        </p:txBody>
      </p:sp>
      <p:grpSp>
        <p:nvGrpSpPr>
          <p:cNvPr id="2" name="Grup 1"/>
          <p:cNvGrpSpPr/>
          <p:nvPr/>
        </p:nvGrpSpPr>
        <p:grpSpPr>
          <a:xfrm>
            <a:off x="150253" y="19067"/>
            <a:ext cx="1142519" cy="1179956"/>
            <a:chOff x="74919" y="93418"/>
            <a:chExt cx="1142519" cy="1179956"/>
          </a:xfrm>
        </p:grpSpPr>
        <p:pic>
          <p:nvPicPr>
            <p:cNvPr id="1026" name="Picture 2" descr="sheraton-istanbul-atakoy-hotel-surdurulebilir-turizmde-yeni-bir-basari-3-asama-sertifikasi-1024x515 (1)"/>
            <p:cNvPicPr>
              <a:picLocks noChangeAspect="1" noChangeArrowheads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1716"/>
            <a:stretch/>
          </p:blipFill>
          <p:spPr bwMode="auto">
            <a:xfrm>
              <a:off x="74919" y="93418"/>
              <a:ext cx="1142519" cy="117995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1" name="Resim 10"/>
            <p:cNvPicPr/>
            <p:nvPr/>
          </p:nvPicPr>
          <p:blipFill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500" t="6417" r="2814" b="6955"/>
            <a:stretch/>
          </p:blipFill>
          <p:spPr bwMode="auto">
            <a:xfrm>
              <a:off x="478376" y="567690"/>
              <a:ext cx="348394" cy="140970"/>
            </a:xfrm>
            <a:prstGeom prst="roundRect">
              <a:avLst>
                <a:gd name="adj" fmla="val 8594"/>
              </a:avLst>
            </a:prstGeom>
            <a:solidFill>
              <a:srgbClr val="FFFFFF">
                <a:shade val="85000"/>
              </a:srgbClr>
            </a:solidFill>
            <a:ln>
              <a:noFill/>
            </a:ln>
            <a:effectLst>
              <a:reflection blurRad="12700" stA="38000" endPos="28000" dist="5000" dir="5400000" sy="-100000" algn="bl" rotWithShape="0"/>
            </a:effectLst>
            <a:extLst>
              <a:ext uri="{53640926-AAD7-44D8-BBD7-CCE9431645EC}">
                <a14:shadowObscured xmlns:a14="http://schemas.microsoft.com/office/drawing/2010/main"/>
              </a:ext>
            </a:extLst>
          </p:spPr>
        </p:pic>
      </p:grpSp>
      <p:pic>
        <p:nvPicPr>
          <p:cNvPr id="13" name="Resim 12"/>
          <p:cNvPicPr/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2308115" y="69840"/>
            <a:ext cx="1788017" cy="992023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12" name="Resim 11" descr="Ng Hotels Surdurulebilirlik Banner"/>
          <p:cNvPicPr/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3537" y="8663086"/>
            <a:ext cx="5974463" cy="129879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6077724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Kristal">
  <a:themeElements>
    <a:clrScheme name="Kristal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90C226"/>
      </a:accent1>
      <a:accent2>
        <a:srgbClr val="54A021"/>
      </a:accent2>
      <a:accent3>
        <a:srgbClr val="E6B91E"/>
      </a:accent3>
      <a:accent4>
        <a:srgbClr val="E76618"/>
      </a:accent4>
      <a:accent5>
        <a:srgbClr val="C42F1A"/>
      </a:accent5>
      <a:accent6>
        <a:srgbClr val="918655"/>
      </a:accent6>
      <a:hlink>
        <a:srgbClr val="99CA3C"/>
      </a:hlink>
      <a:folHlink>
        <a:srgbClr val="B9D181"/>
      </a:folHlink>
    </a:clrScheme>
    <a:fontScheme name="Kristal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ristal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CFBC31BA-B70F-4F30-BCAA-4F3011E16C4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188</TotalTime>
  <Words>372</Words>
  <Application>Microsoft Office PowerPoint</Application>
  <PresentationFormat>A4 Kağıt (210x297 mm)</PresentationFormat>
  <Paragraphs>26</Paragraphs>
  <Slides>1</Slides>
  <Notes>0</Notes>
  <HiddenSlides>0</HiddenSlides>
  <MMClips>0</MMClips>
  <ScaleCrop>false</ScaleCrop>
  <HeadingPairs>
    <vt:vector size="6" baseType="variant">
      <vt:variant>
        <vt:lpstr>Kullanılan Yazı Tipleri</vt:lpstr>
      </vt:variant>
      <vt:variant>
        <vt:i4>9</vt:i4>
      </vt:variant>
      <vt:variant>
        <vt:lpstr>Tema</vt:lpstr>
      </vt:variant>
      <vt:variant>
        <vt:i4>1</vt:i4>
      </vt:variant>
      <vt:variant>
        <vt:lpstr>Slayt Başlıkları</vt:lpstr>
      </vt:variant>
      <vt:variant>
        <vt:i4>1</vt:i4>
      </vt:variant>
    </vt:vector>
  </HeadingPairs>
  <TitlesOfParts>
    <vt:vector size="11" baseType="lpstr">
      <vt:lpstr>Arial</vt:lpstr>
      <vt:lpstr>Calibri</vt:lpstr>
      <vt:lpstr>Calibri Light</vt:lpstr>
      <vt:lpstr>Carlito</vt:lpstr>
      <vt:lpstr>Garamond</vt:lpstr>
      <vt:lpstr>Times New Roman</vt:lpstr>
      <vt:lpstr>Trebuchet MS</vt:lpstr>
      <vt:lpstr>Wingdings</vt:lpstr>
      <vt:lpstr>Wingdings 3</vt:lpstr>
      <vt:lpstr>Kristal</vt:lpstr>
      <vt:lpstr>PowerPoint Sunusu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Sunusu</dc:title>
  <dc:creator>Microsoft hesabı</dc:creator>
  <cp:lastModifiedBy>Microsoft hesabı</cp:lastModifiedBy>
  <cp:revision>34</cp:revision>
  <cp:lastPrinted>2024-12-14T08:45:25Z</cp:lastPrinted>
  <dcterms:created xsi:type="dcterms:W3CDTF">2024-12-04T06:51:38Z</dcterms:created>
  <dcterms:modified xsi:type="dcterms:W3CDTF">2024-12-21T10:57:46Z</dcterms:modified>
</cp:coreProperties>
</file>